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406" r:id="rId2"/>
    <p:sldId id="417" r:id="rId3"/>
    <p:sldId id="432" r:id="rId4"/>
    <p:sldId id="436" r:id="rId5"/>
    <p:sldId id="415" r:id="rId6"/>
    <p:sldId id="362" r:id="rId7"/>
    <p:sldId id="416" r:id="rId8"/>
    <p:sldId id="429" r:id="rId9"/>
    <p:sldId id="447" r:id="rId10"/>
    <p:sldId id="425" r:id="rId11"/>
  </p:sldIdLst>
  <p:sldSz cx="12192000" cy="6858000"/>
  <p:notesSz cx="6761163" cy="9882188"/>
  <p:defaultTextStyle>
    <a:defPPr>
      <a:defRPr lang="ru-RU"/>
    </a:defPPr>
    <a:lvl1pPr marL="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B6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73318" autoAdjust="0"/>
  </p:normalViewPr>
  <p:slideViewPr>
    <p:cSldViewPr snapToGrid="0">
      <p:cViewPr varScale="1">
        <p:scale>
          <a:sx n="72" d="100"/>
          <a:sy n="72" d="100"/>
        </p:scale>
        <p:origin x="103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243F0-F8EB-40B0-AD27-A94A3AD195FD}" type="datetimeFigureOut">
              <a:rPr lang="ru-RU" smtClean="0"/>
              <a:t>22.08.2024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86888"/>
            <a:ext cx="29305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386888"/>
            <a:ext cx="29305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7C8B6-6BC0-4013-9C14-82C252649B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380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5826"/>
          </a:xfrm>
          <a:prstGeom prst="rect">
            <a:avLst/>
          </a:prstGeom>
        </p:spPr>
        <p:txBody>
          <a:bodyPr vert="horz" lIns="90663" tIns="45331" rIns="90663" bIns="4533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5826"/>
          </a:xfrm>
          <a:prstGeom prst="rect">
            <a:avLst/>
          </a:prstGeom>
        </p:spPr>
        <p:txBody>
          <a:bodyPr vert="horz" lIns="90663" tIns="45331" rIns="90663" bIns="45331" rtlCol="0"/>
          <a:lstStyle>
            <a:lvl1pPr algn="r">
              <a:defRPr sz="1200"/>
            </a:lvl1pPr>
          </a:lstStyle>
          <a:p>
            <a:fld id="{F0204532-650D-424A-9254-9A6B63247454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63" tIns="45331" rIns="90663" bIns="4533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2"/>
            <a:ext cx="5408930" cy="3891112"/>
          </a:xfrm>
          <a:prstGeom prst="rect">
            <a:avLst/>
          </a:prstGeom>
        </p:spPr>
        <p:txBody>
          <a:bodyPr vert="horz" lIns="90663" tIns="45331" rIns="90663" bIns="4533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5"/>
            <a:ext cx="2929837" cy="495825"/>
          </a:xfrm>
          <a:prstGeom prst="rect">
            <a:avLst/>
          </a:prstGeom>
        </p:spPr>
        <p:txBody>
          <a:bodyPr vert="horz" lIns="90663" tIns="45331" rIns="90663" bIns="4533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5"/>
            <a:ext cx="2929837" cy="495825"/>
          </a:xfrm>
          <a:prstGeom prst="rect">
            <a:avLst/>
          </a:prstGeom>
        </p:spPr>
        <p:txBody>
          <a:bodyPr vert="horz" lIns="90663" tIns="45331" rIns="90663" bIns="45331" rtlCol="0" anchor="b"/>
          <a:lstStyle>
            <a:lvl1pPr algn="r">
              <a:defRPr sz="1200"/>
            </a:lvl1pPr>
          </a:lstStyle>
          <a:p>
            <a:fld id="{FB967901-C5AE-40BA-BDAF-9227F1C45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404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A9228-E7F2-4855-83D9-F8618F1C57A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55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67901-C5AE-40BA-BDAF-9227F1C45A0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037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CA857-7694-4636-8871-A9C2DD9E7965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586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68BA6-9725-47EE-B8CF-A3D232AF3687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02893-62B6-45AA-ACFB-369C662A29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515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678A8-B361-4F3D-A054-8DD6FB67476E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3730D-1447-4C2B-9884-21428E9DF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938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7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3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6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1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69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2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7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3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AC2BB-9CE7-47EE-994A-72E6DE574C76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02B0F-A95E-4136-B16D-C9589C80D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0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3F3B4-7885-4689-B40C-EACDABD150EF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1D43A-D3BC-4A17-9A20-E4D1619C8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69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3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700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00" b="1"/>
            </a:lvl4pPr>
            <a:lvl5pPr marL="2438158" indent="0">
              <a:buNone/>
              <a:defRPr sz="2100" b="1"/>
            </a:lvl5pPr>
            <a:lvl6pPr marL="3047696" indent="0">
              <a:buNone/>
              <a:defRPr sz="2100" b="1"/>
            </a:lvl6pPr>
            <a:lvl7pPr marL="3657235" indent="0">
              <a:buNone/>
              <a:defRPr sz="2100" b="1"/>
            </a:lvl7pPr>
            <a:lvl8pPr marL="4266773" indent="0">
              <a:buNone/>
              <a:defRPr sz="2100" b="1"/>
            </a:lvl8pPr>
            <a:lvl9pPr marL="4876313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4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700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00" b="1"/>
            </a:lvl4pPr>
            <a:lvl5pPr marL="2438158" indent="0">
              <a:buNone/>
              <a:defRPr sz="2100" b="1"/>
            </a:lvl5pPr>
            <a:lvl6pPr marL="3047696" indent="0">
              <a:buNone/>
              <a:defRPr sz="2100" b="1"/>
            </a:lvl6pPr>
            <a:lvl7pPr marL="3657235" indent="0">
              <a:buNone/>
              <a:defRPr sz="2100" b="1"/>
            </a:lvl7pPr>
            <a:lvl8pPr marL="4266773" indent="0">
              <a:buNone/>
              <a:defRPr sz="2100" b="1"/>
            </a:lvl8pPr>
            <a:lvl9pPr marL="4876313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B1889-D5C0-4FF1-A9E6-C08A9F738C10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38492-E0C7-4BB1-BFBE-7BC57D8B1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171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A54FF-2614-4A58-A932-01F9A8EA5333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B83A6-203A-4DBF-B57E-668BDC8B88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43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B2B34-4EE9-4AC9-9E9B-A2830E01BD2B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55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5" y="273057"/>
            <a:ext cx="6815668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39" indent="0">
              <a:buNone/>
              <a:defRPr sz="1600"/>
            </a:lvl2pPr>
            <a:lvl3pPr marL="1219080" indent="0">
              <a:buNone/>
              <a:defRPr sz="1300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F7AA1-01C1-475B-A55C-6B67E92AF2DA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5CCA7-2735-4CAE-A82C-5F7A3129C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252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300"/>
            </a:lvl1pPr>
            <a:lvl2pPr marL="609539" indent="0">
              <a:buNone/>
              <a:defRPr sz="3700"/>
            </a:lvl2pPr>
            <a:lvl3pPr marL="1219080" indent="0">
              <a:buNone/>
              <a:defRPr sz="3200"/>
            </a:lvl3pPr>
            <a:lvl4pPr marL="1828618" indent="0">
              <a:buNone/>
              <a:defRPr sz="2700"/>
            </a:lvl4pPr>
            <a:lvl5pPr marL="2438158" indent="0">
              <a:buNone/>
              <a:defRPr sz="2700"/>
            </a:lvl5pPr>
            <a:lvl6pPr marL="3047696" indent="0">
              <a:buNone/>
              <a:defRPr sz="2700"/>
            </a:lvl6pPr>
            <a:lvl7pPr marL="3657235" indent="0">
              <a:buNone/>
              <a:defRPr sz="2700"/>
            </a:lvl7pPr>
            <a:lvl8pPr marL="4266773" indent="0">
              <a:buNone/>
              <a:defRPr sz="2700"/>
            </a:lvl8pPr>
            <a:lvl9pPr marL="4876313" indent="0">
              <a:buNone/>
              <a:defRPr sz="27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43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39" indent="0">
              <a:buNone/>
              <a:defRPr sz="1600"/>
            </a:lvl2pPr>
            <a:lvl3pPr marL="1219080" indent="0">
              <a:buNone/>
              <a:defRPr sz="1300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6F16A-0926-42D4-B483-D768E66E2100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D837E-829E-40A6-8822-2AA26096EE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753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D9D53-2022-4A28-AB9E-2778030D6A7F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B8F4B-A411-423D-9D41-368CBEB04A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94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DE819-98F2-4CC5-A5DC-7B73F0FDB59D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C24E9-FE3D-4CD0-9595-D447DD5C6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86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14918" y="275167"/>
            <a:ext cx="1076748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14918" y="1600206"/>
            <a:ext cx="10767483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14917" y="6356355"/>
            <a:ext cx="2844800" cy="36618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E34690-D48A-4E95-95B1-17FFFAE45DEC}" type="datetime1">
              <a:rPr lang="ru-RU"/>
              <a:pPr>
                <a:defRPr/>
              </a:pPr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618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347200" y="14817"/>
            <a:ext cx="2844800" cy="364067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05EFB39-45BB-41C3-862D-490A805DF9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6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Arial" panose="020B0604020202020204" pitchFamily="34" charset="0"/>
        </a:defRPr>
      </a:lvl5pPr>
      <a:lvl6pPr marL="609539"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Arial" panose="020B0604020202020204" pitchFamily="34" charset="0"/>
        </a:defRPr>
      </a:lvl6pPr>
      <a:lvl7pPr marL="1219080"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Arial" panose="020B0604020202020204" pitchFamily="34" charset="0"/>
        </a:defRPr>
      </a:lvl7pPr>
      <a:lvl8pPr marL="1828618"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Arial" panose="020B0604020202020204" pitchFamily="34" charset="0"/>
        </a:defRPr>
      </a:lvl8pPr>
      <a:lvl9pPr marL="2438158" algn="ctr" rtl="0" fontAlgn="base">
        <a:spcBef>
          <a:spcPct val="0"/>
        </a:spcBef>
        <a:spcAft>
          <a:spcPct val="0"/>
        </a:spcAft>
        <a:defRPr sz="59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457155" indent="-45715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02" indent="-38096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9" indent="-30476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6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6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464" indent="-304768" algn="l" defTabSz="12190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68" algn="l" defTabSz="12190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68" algn="l" defTabSz="12190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2" indent="-304768" algn="l" defTabSz="12190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39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0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8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8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6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5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3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konstruktor-rabochih-programm/" TargetMode="External"/><Relationship Id="rId2" Type="http://schemas.openxmlformats.org/officeDocument/2006/relationships/hyperlink" Target="https://edsoo.ru/rabochie-programmy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dsoo.ru/metodicheskie-posobiya-i-rekomendaczi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7" Type="http://schemas.openxmlformats.org/officeDocument/2006/relationships/hyperlink" Target="https://edsoo.ru/metodicheskie-seminary/ms-funkczionalnaya-gramotnos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soo.ru/metodicheskie_kejsy/" TargetMode="External"/><Relationship Id="rId5" Type="http://schemas.openxmlformats.org/officeDocument/2006/relationships/hyperlink" Target="https://edsoo.ru/goryachaya-liniya-po-voprosam-vvedeniya-ob/" TargetMode="External"/><Relationship Id="rId4" Type="http://schemas.openxmlformats.org/officeDocument/2006/relationships/hyperlink" Target="https://edsoo.ru/metodicheskie-seminary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0110" y="1535764"/>
            <a:ext cx="10363200" cy="2571762"/>
          </a:xfrm>
        </p:spPr>
        <p:txBody>
          <a:bodyPr/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преподавания 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 предмета «География»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изменений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ФОП в 2024-2025 </a:t>
            </a:r>
            <a:r>
              <a:rPr lang="ru-RU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3680" y="5017770"/>
            <a:ext cx="5314950" cy="1005840"/>
          </a:xfrm>
        </p:spPr>
        <p:txBody>
          <a:bodyPr/>
          <a:lstStyle/>
          <a:p>
            <a:pPr algn="l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Егоров В.Г., методист  МУ «Отдел образования Исполнительного комитета Спасского муниципального района РТ» 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1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D02893-62B6-45AA-ACFB-369C662A294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030" y="14817"/>
            <a:ext cx="2334970" cy="78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9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B3730D-1447-4C2B-9884-21428E9DF5D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68502" y="378884"/>
            <a:ext cx="7126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Вступают в силу с 01.09.2024 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030" y="14817"/>
            <a:ext cx="2334970" cy="831003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294978" y="1657356"/>
            <a:ext cx="10043582" cy="3840473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просвещения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01.02.2024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62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некоторые приказы Министерства просвещения Российской Федерации, касающиеся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ФОП ООО, СОО».</a:t>
            </a:r>
          </a:p>
          <a:p>
            <a:pPr marL="0" indent="0">
              <a:buNone/>
            </a:pPr>
            <a:endParaRPr lang="ru-RU" sz="24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просвещения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19.03.2024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171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внесении изменений в некоторые приказы Министерства просвещения Российской Федерации, касающиеся ФОП НОО, ООО, СОО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1272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8279" y="38607"/>
            <a:ext cx="10766987" cy="926177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ФОП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19543" y="964784"/>
            <a:ext cx="10435642" cy="5351829"/>
          </a:xfrm>
          <a:prstGeom prst="rect">
            <a:avLst/>
          </a:prstGeom>
          <a:solidFill>
            <a:srgbClr val="E8E8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ый треугольник 19"/>
          <p:cNvSpPr/>
          <p:nvPr/>
        </p:nvSpPr>
        <p:spPr>
          <a:xfrm>
            <a:off x="919543" y="5817849"/>
            <a:ext cx="2194560" cy="498764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626821" y="2342687"/>
            <a:ext cx="6733310" cy="38419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Родной язык и родная литература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Иностранный язык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уровне СОО)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ОБЖ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ОДНКНР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 профильных предметов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Скорректированы учебные планы</a:t>
            </a:r>
          </a:p>
          <a:p>
            <a:pPr algn="ctr"/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9" name="Прямоугольный треугольник 28"/>
          <p:cNvSpPr/>
          <p:nvPr/>
        </p:nvSpPr>
        <p:spPr>
          <a:xfrm rot="10800000">
            <a:off x="4078379" y="1300291"/>
            <a:ext cx="2194560" cy="498764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1467" y="0"/>
            <a:ext cx="1170533" cy="6883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2644" y="35959"/>
            <a:ext cx="1188823" cy="6164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89213" y="1021967"/>
            <a:ext cx="3275215" cy="63176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предметов: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95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661" y="-50531"/>
            <a:ext cx="9359520" cy="1143000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ФРП учебного предмета «География» в 10-11 классах</a:t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2024/2025 учебном году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337310"/>
            <a:ext cx="10892790" cy="4080510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современной политической и экономической ситуацией в мире и согласно Указам Президента РФ содержание учебного предмета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«География» в 10-11 классах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изменено. Добавлены следующие темы: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Мировое хозяйство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Мировой транспорт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международных финансовых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теме «Зарубежная Азия»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включён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стратегический партнёр России.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теме «Африка»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Нигерия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«Роль и место России в мировой политике, экономике, человеческом потенциале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теме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Америка» кроме США и Канады добавлены страны Латинской Америки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изменилось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темы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«Америка: состав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субрегионы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Северная Америка, Латинская Америка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</a:t>
            </a:r>
            <a:r>
              <a:rPr lang="ru-RU" sz="1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 Федерации от 9 ноября 2022 г.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809 </a:t>
            </a:r>
            <a:r>
              <a:rPr lang="ru-RU" sz="1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Основ государственной политики по сохранению и укреплению традиционных российских духовно-нравственных ценностей»;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</a:t>
            </a:r>
            <a:r>
              <a:rPr lang="ru-RU" sz="1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от 8 мая 2024 г.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314 </a:t>
            </a:r>
            <a:r>
              <a:rPr lang="ru-RU" sz="1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Основ государственной политики Российской Федерации в области исторического просвещения».</a:t>
            </a:r>
          </a:p>
          <a:p>
            <a:pPr>
              <a:spcBef>
                <a:spcPts val="0"/>
              </a:spcBef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B3730D-1447-4C2B-9884-21428E9DF5D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030" y="0"/>
            <a:ext cx="2334970" cy="67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218" y="196850"/>
            <a:ext cx="7220371" cy="844973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программы по предметам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Обновлены или будут обновлены к 01.09.24 рабочие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на сайте ЕДСОО по учебным предметам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https://edsoo.ru/rabochie-programmy/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рабочей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разработки поурочного планирования, учитель может воспользоваться «Конструктором рабочих программ», представленном на сайте  Единое содержание общего образования»: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https://edsoo.ru/konstruktor-rabochih-programm/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поурочные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представленные в Конструкторе, добавлены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цифровые образовательные ресурсы,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поурочные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 добавлены или будут добавлены 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началу 2024/2025 учебного года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задания для формирования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функциональной грамотности.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B3730D-1447-4C2B-9884-21428E9DF5D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030" y="0"/>
            <a:ext cx="2334970" cy="67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49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884" y="30834"/>
            <a:ext cx="9135417" cy="1100736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портале ЕДСОО в разделе «Методические пособия и рекомендации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размещены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преподаванию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предметов: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B3730D-1447-4C2B-9884-21428E9DF5D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4495800" cy="0"/>
          </a:xfrm>
          <a:prstGeom prst="rect">
            <a:avLst/>
          </a:prstGeom>
          <a:solidFill>
            <a:srgbClr val="EBED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3556000" cy="0"/>
          </a:xfrm>
          <a:prstGeom prst="rect">
            <a:avLst/>
          </a:prstGeom>
          <a:solidFill>
            <a:srgbClr val="EBED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47016" y="5831990"/>
            <a:ext cx="907749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184" y="1306557"/>
            <a:ext cx="11255162" cy="531037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«Русский язык», «Родной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русский) язык»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«Литература»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«История»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«Обществознание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«География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«Изобразительное искусство»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«Музыка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«Химия»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«Физика»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«Информатика»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«Иностранные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«Физическая культура»</a:t>
            </a:r>
          </a:p>
          <a:p>
            <a:pPr marL="0" indent="0">
              <a:buNone/>
            </a:pPr>
            <a:endParaRPr lang="ru-RU" sz="2000" dirty="0">
              <a:hlinkClick r:id="rId2"/>
            </a:endParaRPr>
          </a:p>
          <a:p>
            <a:pPr marL="0" indent="0">
              <a:buNone/>
            </a:pPr>
            <a:endParaRPr lang="ru-RU" sz="2000" dirty="0" smtClean="0">
              <a:hlinkClick r:id="rId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69280" y="5862823"/>
            <a:ext cx="6151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https://edsoo.ru/metodicheskie-posobiya-i-rekomendaczii/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876" y="2246502"/>
            <a:ext cx="4145639" cy="26763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030" y="0"/>
            <a:ext cx="2334970" cy="67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35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919" y="1"/>
            <a:ext cx="7414682" cy="1180408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Учебники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пособия, необходимые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программ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918" y="1180408"/>
            <a:ext cx="11188660" cy="5469774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определяет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учебников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учебных пособий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необходимых для реализации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программ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(пункт 9 части 3 статьи 28 Федерального закона от 29 декабря 2012 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273-ФЗ «Об образовании в Российской Федерации»).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вправе использовать закупленные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ранее учебники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учебные пособия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федерального перечня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учебников, утверждённого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21 сентября 2022 г.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858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администрация образовательной организации включает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конкретное печатное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издание в список учебников или учебных пособий,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используемых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деятельности, который утверждается приказом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образовательной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то возникает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основание для их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за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счёт бюджетных средств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B3730D-1447-4C2B-9884-21428E9DF5D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030" y="0"/>
            <a:ext cx="2334970" cy="67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3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030" y="0"/>
            <a:ext cx="2334970" cy="6743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918" y="218018"/>
            <a:ext cx="10767483" cy="714378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информирования учителей</a:t>
            </a:r>
            <a:r>
              <a:rPr lang="ru-RU" sz="2400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реализации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9736" y="1467066"/>
            <a:ext cx="10767483" cy="4875743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Размещены методические материалы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сайте «Единое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общего образования»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https://edsoo.ru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Запланировано проведение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 семинаров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посвящённых актуальным вопросам преподавания учебных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«Единое содержание общего образования»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://edsoo.ru/metodicheskie-seminary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рганизована горячая линия 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введения обновлённых ФГОС для получения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педагогическими работниками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ответов на вопросы, возникающие в ходе подготовки 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новому учебному году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://edsoo.ru/goryachaya-liniya-po-voprosam-vvedeniya-ob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одготовлены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интерактивные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кейсы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://edsoo.ru/metodicheskie_kejsy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азмещены материалы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формирования функциональной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://edsoo.ru/metodicheskie-seminary/ms-funkczionalnaya-gramotnost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0046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7291" y="1463389"/>
            <a:ext cx="11041227" cy="738615"/>
          </a:xfrm>
          <a:prstGeom prst="rect">
            <a:avLst/>
          </a:prstGeom>
        </p:spPr>
        <p:txBody>
          <a:bodyPr wrap="square" lIns="121869" tIns="60934" rIns="121869" bIns="60934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056107" y="-775"/>
            <a:ext cx="6336704" cy="768085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 fontAlgn="base">
              <a:spcAft>
                <a:spcPct val="0"/>
              </a:spcAft>
              <a:defRPr/>
            </a:pPr>
            <a:endParaRPr lang="ru-RU" sz="3200" b="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59042" y="1521032"/>
            <a:ext cx="6048671" cy="100027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21917" tIns="60958" rIns="121917" bIns="60958" rtlCol="0">
            <a:spAutoFit/>
          </a:bodyPr>
          <a:lstStyle/>
          <a:p>
            <a:pPr lvl="0" algn="just">
              <a:defRPr/>
            </a:pPr>
            <a:r>
              <a:rPr lang="ru-RU" sz="1900" dirty="0">
                <a:solidFill>
                  <a:prstClr val="black"/>
                </a:solidFill>
              </a:rPr>
              <a:t>Внесены изменения в Федеральный закон «Об образовании в Российской Федерации» </a:t>
            </a:r>
            <a:endParaRPr lang="ru-RU" sz="1900" dirty="0" smtClean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ru-RU" sz="1900" dirty="0" smtClean="0">
                <a:solidFill>
                  <a:prstClr val="black"/>
                </a:solidFill>
              </a:rPr>
              <a:t>(</a:t>
            </a:r>
            <a:r>
              <a:rPr lang="ru-RU" sz="1900" b="1" dirty="0">
                <a:solidFill>
                  <a:schemeClr val="tx2"/>
                </a:solidFill>
              </a:rPr>
              <a:t>статья 66 дополнена частью 3.1</a:t>
            </a:r>
            <a:r>
              <a:rPr lang="ru-RU" sz="19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643352" y="2709507"/>
            <a:ext cx="3264361" cy="492438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21917" tIns="60958" rIns="121917" bIns="60958">
            <a:spAutoFit/>
          </a:bodyPr>
          <a:lstStyle/>
          <a:p>
            <a:pPr lvl="0" algn="ctr">
              <a:defRPr/>
            </a:pPr>
            <a:r>
              <a:rPr lang="ru-RU" sz="1200" b="1" i="1" dirty="0" smtClean="0">
                <a:solidFill>
                  <a:schemeClr val="tx2">
                    <a:lumMod val="75000"/>
                  </a:schemeClr>
                </a:solidFill>
              </a:rPr>
              <a:t>действует</a:t>
            </a:r>
            <a:endParaRPr lang="ru-RU" sz="1200" b="1" i="1" dirty="0">
              <a:solidFill>
                <a:schemeClr val="tx2">
                  <a:lumMod val="75000"/>
                </a:schemeClr>
              </a:solidFill>
            </a:endParaRPr>
          </a:p>
          <a:p>
            <a:pPr lvl="0" algn="ctr">
              <a:defRPr/>
            </a:pPr>
            <a:r>
              <a:rPr lang="ru-RU" sz="1200" b="1" i="1" dirty="0">
                <a:solidFill>
                  <a:schemeClr val="tx2">
                    <a:lumMod val="75000"/>
                  </a:schemeClr>
                </a:solidFill>
              </a:rPr>
              <a:t>с 04 августа 2023 года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6309" y="183138"/>
            <a:ext cx="8126499" cy="49243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профориентации -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профминимум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791" y="1439795"/>
            <a:ext cx="4608512" cy="5259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462881" y="1475303"/>
            <a:ext cx="1152128" cy="1116252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957904" y="4219904"/>
            <a:ext cx="5949809" cy="21698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Еженедельно:</a:t>
            </a: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понедельник «Разговор о важном».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четверг «Россия – мои горизонты»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(6-11 классы).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81158" y="4389107"/>
            <a:ext cx="1971361" cy="815604"/>
          </a:xfrm>
          <a:prstGeom prst="rect">
            <a:avLst/>
          </a:prstGeom>
          <a:solidFill>
            <a:srgbClr val="8096BB"/>
          </a:solidFill>
        </p:spPr>
        <p:txBody>
          <a:bodyPr wrap="square" lIns="121917" tIns="60958" rIns="121917" bIns="60958">
            <a:spAutoFit/>
          </a:bodyPr>
          <a:lstStyle/>
          <a:p>
            <a:r>
              <a:rPr lang="ru-RU" sz="1500" b="1" dirty="0">
                <a:solidFill>
                  <a:schemeClr val="bg1"/>
                </a:solidFill>
              </a:rPr>
              <a:t>Единый портал 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профориентации 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https://bvbinfo.ru</a:t>
            </a:r>
            <a:endParaRPr lang="ru-RU" sz="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22074" y="1905918"/>
            <a:ext cx="1267728" cy="19975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ведено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2492" y="-5002"/>
            <a:ext cx="2334970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321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2644" y="0"/>
            <a:ext cx="2359356" cy="68890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defTabSz="914355">
              <a:spcAft>
                <a:spcPts val="0"/>
              </a:spcAft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Спасибо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</a:rPr>
              <a:t>за внимание!</a:t>
            </a:r>
          </a:p>
          <a:p>
            <a:pPr algn="ctr" defTabSz="914355">
              <a:spcAft>
                <a:spcPts val="0"/>
              </a:spcAft>
            </a:pPr>
            <a:endParaRPr lang="ru-RU" sz="40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 defTabSz="914355">
              <a:spcAft>
                <a:spcPts val="0"/>
              </a:spcAft>
            </a:pPr>
            <a:r>
              <a:rPr lang="ru-RU" sz="4000" b="1" dirty="0" err="1">
                <a:solidFill>
                  <a:schemeClr val="tx2">
                    <a:lumMod val="50000"/>
                  </a:schemeClr>
                </a:solidFill>
              </a:rPr>
              <a:t>Игътибарыгыз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tx2">
                    <a:lumMod val="50000"/>
                  </a:schemeClr>
                </a:solidFill>
              </a:rPr>
              <a:t>өчен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tx2">
                    <a:lumMod val="50000"/>
                  </a:schemeClr>
                </a:solidFill>
              </a:rPr>
              <a:t>рәхмәт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</a:rPr>
              <a:t>!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346" y="4114800"/>
            <a:ext cx="2906516" cy="255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5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5039</TotalTime>
  <Words>739</Words>
  <Application>Microsoft Office PowerPoint</Application>
  <PresentationFormat>Широкоэкранный</PresentationFormat>
  <Paragraphs>99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-apple-system</vt:lpstr>
      <vt:lpstr>Arial</vt:lpstr>
      <vt:lpstr>Calibri</vt:lpstr>
      <vt:lpstr>Times New Roman</vt:lpstr>
      <vt:lpstr>Wingdings</vt:lpstr>
      <vt:lpstr>3_Тема Office</vt:lpstr>
      <vt:lpstr>Особенности преподавания  учебного предмета «География» с учетом изменений ФОП в 2024-2025 учебном году.</vt:lpstr>
      <vt:lpstr>Презентация PowerPoint</vt:lpstr>
      <vt:lpstr>Изменения в ФОП</vt:lpstr>
      <vt:lpstr>ФРП учебного предмета «География» в 10-11 классах в 2024/2025 учебном году</vt:lpstr>
      <vt:lpstr>Рабочие программы по предметам</vt:lpstr>
      <vt:lpstr>На портале ЕДСОО в разделе «Методические пособия и рекомендации» размещены рекомендации по преподаванию следующих предметов:</vt:lpstr>
      <vt:lpstr>Учебники и учебные пособия, необходимые для реализации образовательных программ</vt:lpstr>
      <vt:lpstr>Организация информирования учителей по вопросам реализации программ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ЕгоровВГ</cp:lastModifiedBy>
  <cp:revision>362</cp:revision>
  <cp:lastPrinted>2024-08-19T11:40:58Z</cp:lastPrinted>
  <dcterms:created xsi:type="dcterms:W3CDTF">2021-06-10T06:31:52Z</dcterms:created>
  <dcterms:modified xsi:type="dcterms:W3CDTF">2024-08-22T11:39:31Z</dcterms:modified>
</cp:coreProperties>
</file>